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6" r:id="rId1"/>
  </p:sldMasterIdLst>
  <p:sldIdLst>
    <p:sldId id="256" r:id="rId2"/>
    <p:sldId id="257" r:id="rId3"/>
    <p:sldId id="280" r:id="rId4"/>
    <p:sldId id="279" r:id="rId5"/>
    <p:sldId id="260" r:id="rId6"/>
    <p:sldId id="278" r:id="rId7"/>
    <p:sldId id="261" r:id="rId8"/>
    <p:sldId id="262" r:id="rId9"/>
    <p:sldId id="264" r:id="rId10"/>
    <p:sldId id="283" r:id="rId11"/>
    <p:sldId id="265" r:id="rId12"/>
    <p:sldId id="281" r:id="rId13"/>
    <p:sldId id="268" r:id="rId14"/>
    <p:sldId id="27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2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47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366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5838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40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45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990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262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56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41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307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570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69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51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5/15/2019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6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319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95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5/15/2019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96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1808-261D-4C35-BB88-5E5C4D3BB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5" y="1777285"/>
            <a:ext cx="8361229" cy="1651715"/>
          </a:xfrm>
        </p:spPr>
        <p:txBody>
          <a:bodyPr>
            <a:normAutofit fontScale="90000"/>
          </a:bodyPr>
          <a:lstStyle/>
          <a:p>
            <a:r>
              <a:rPr lang="en-US" sz="4000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Cost Efficient Automated Pisciculture Assistance System Using Internet of Things (IoT)</a:t>
            </a:r>
            <a:endParaRPr lang="en-US" sz="1600" cap="none" dirty="0">
              <a:solidFill>
                <a:srgbClr val="0070C0"/>
              </a:solidFill>
              <a:effectLst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894451B-6504-4F27-AE6F-82A9FCBAF6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endParaRPr lang="en-GB" sz="2400" cap="none" dirty="0">
              <a:solidFill>
                <a:schemeClr val="tx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n-GB" sz="2400" cap="none" dirty="0">
              <a:solidFill>
                <a:schemeClr val="tx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n-GB" sz="2400" b="1" cap="none" dirty="0">
              <a:solidFill>
                <a:schemeClr val="tx1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GB" sz="2400" b="1" cap="none" dirty="0">
                <a:solidFill>
                  <a:schemeClr val="tx1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North South University, Dhaka, Bangladesh </a:t>
            </a:r>
          </a:p>
        </p:txBody>
      </p:sp>
      <p:pic>
        <p:nvPicPr>
          <p:cNvPr id="3074" name="Picture 2" descr="Image result for nsu logo transparent">
            <a:extLst>
              <a:ext uri="{FF2B5EF4-FFF2-40B4-BE49-F238E27FC236}">
                <a16:creationId xmlns:a16="http://schemas.microsoft.com/office/drawing/2014/main" id="{9AD5E3CB-BA10-469F-B2BF-3BB8CFF64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09" y="3537219"/>
            <a:ext cx="1574380" cy="18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2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7A83EE2-89FB-4549-9BEF-B4D7C69C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119251"/>
            <a:ext cx="10364451" cy="676935"/>
          </a:xfrm>
        </p:spPr>
        <p:txBody>
          <a:bodyPr/>
          <a:lstStyle/>
          <a:p>
            <a:r>
              <a:rPr lang="en-GB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IoT ARCHITECTURE OF THE SYSTEM</a:t>
            </a:r>
            <a:endParaRPr lang="en-US" b="1" cap="none" dirty="0">
              <a:solidFill>
                <a:srgbClr val="0070C0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136" name="Rectangle 84">
            <a:extLst>
              <a:ext uri="{FF2B5EF4-FFF2-40B4-BE49-F238E27FC236}">
                <a16:creationId xmlns:a16="http://schemas.microsoft.com/office/drawing/2014/main" id="{075CEDEE-02E5-45E4-B593-D35CA024B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080"/>
            <a:ext cx="23045132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48B3E8-E42A-411D-B14A-0AB4460501B0}"/>
              </a:ext>
            </a:extLst>
          </p:cNvPr>
          <p:cNvSpPr/>
          <p:nvPr/>
        </p:nvSpPr>
        <p:spPr>
          <a:xfrm>
            <a:off x="5138672" y="5280338"/>
            <a:ext cx="811368" cy="125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Node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MCU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9A3FC3-40D6-4BD2-A6CB-049C037BFD7B}"/>
              </a:ext>
            </a:extLst>
          </p:cNvPr>
          <p:cNvSpPr/>
          <p:nvPr/>
        </p:nvSpPr>
        <p:spPr>
          <a:xfrm>
            <a:off x="3525682" y="5723428"/>
            <a:ext cx="1132815" cy="366401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Internet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BADB84-CC9C-4F16-88B7-3AD3A3B53BED}"/>
              </a:ext>
            </a:extLst>
          </p:cNvPr>
          <p:cNvCxnSpPr>
            <a:cxnSpLocks/>
          </p:cNvCxnSpPr>
          <p:nvPr/>
        </p:nvCxnSpPr>
        <p:spPr>
          <a:xfrm flipH="1">
            <a:off x="4684517" y="5900651"/>
            <a:ext cx="484872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77983F-F992-4B94-B5E0-915A54EF6E10}"/>
              </a:ext>
            </a:extLst>
          </p:cNvPr>
          <p:cNvSpPr/>
          <p:nvPr/>
        </p:nvSpPr>
        <p:spPr>
          <a:xfrm>
            <a:off x="1878346" y="5729221"/>
            <a:ext cx="1029149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App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5162BE0-5AFD-43C9-A306-9FCF6D695266}"/>
              </a:ext>
            </a:extLst>
          </p:cNvPr>
          <p:cNvCxnSpPr>
            <a:cxnSpLocks/>
          </p:cNvCxnSpPr>
          <p:nvPr/>
        </p:nvCxnSpPr>
        <p:spPr>
          <a:xfrm flipH="1">
            <a:off x="2907495" y="5906728"/>
            <a:ext cx="61818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27BCF20-AAB8-4BEB-AD27-0151950A1EDB}"/>
              </a:ext>
            </a:extLst>
          </p:cNvPr>
          <p:cNvSpPr/>
          <p:nvPr/>
        </p:nvSpPr>
        <p:spPr>
          <a:xfrm>
            <a:off x="399199" y="5729221"/>
            <a:ext cx="1029149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Control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8E58C-46BB-4A64-80EC-A9DC80BD6D11}"/>
              </a:ext>
            </a:extLst>
          </p:cNvPr>
          <p:cNvCxnSpPr>
            <a:cxnSpLocks/>
          </p:cNvCxnSpPr>
          <p:nvPr/>
        </p:nvCxnSpPr>
        <p:spPr>
          <a:xfrm flipH="1">
            <a:off x="1428349" y="5906628"/>
            <a:ext cx="449997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C65FC70-7BA3-4299-8163-79D9C80BEEF8}"/>
              </a:ext>
            </a:extLst>
          </p:cNvPr>
          <p:cNvSpPr/>
          <p:nvPr/>
        </p:nvSpPr>
        <p:spPr>
          <a:xfrm>
            <a:off x="692728" y="4678984"/>
            <a:ext cx="1185606" cy="7104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Cayenne MQTT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A5BFE9-F547-4018-B756-A387E10CCCA4}"/>
              </a:ext>
            </a:extLst>
          </p:cNvPr>
          <p:cNvCxnSpPr>
            <a:cxnSpLocks/>
          </p:cNvCxnSpPr>
          <p:nvPr/>
        </p:nvCxnSpPr>
        <p:spPr>
          <a:xfrm flipH="1" flipV="1">
            <a:off x="1878333" y="5150090"/>
            <a:ext cx="1779267" cy="57333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50023F2-6EFA-4DB7-BBE7-B61268422823}"/>
              </a:ext>
            </a:extLst>
          </p:cNvPr>
          <p:cNvSpPr/>
          <p:nvPr/>
        </p:nvSpPr>
        <p:spPr>
          <a:xfrm>
            <a:off x="770956" y="3914367"/>
            <a:ext cx="1029149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Website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3A2968A-AAF3-4EFA-BD8B-64ACFB42A3F3}"/>
              </a:ext>
            </a:extLst>
          </p:cNvPr>
          <p:cNvSpPr/>
          <p:nvPr/>
        </p:nvSpPr>
        <p:spPr>
          <a:xfrm>
            <a:off x="772286" y="3149750"/>
            <a:ext cx="1029149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Control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42C30E2-9F3F-482D-9634-B09ED2AA629B}"/>
              </a:ext>
            </a:extLst>
          </p:cNvPr>
          <p:cNvCxnSpPr>
            <a:cxnSpLocks/>
          </p:cNvCxnSpPr>
          <p:nvPr/>
        </p:nvCxnSpPr>
        <p:spPr>
          <a:xfrm flipV="1">
            <a:off x="1285529" y="4250675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F12FA3-ECBB-493D-A509-8206AC467ABB}"/>
              </a:ext>
            </a:extLst>
          </p:cNvPr>
          <p:cNvCxnSpPr>
            <a:cxnSpLocks/>
          </p:cNvCxnSpPr>
          <p:nvPr/>
        </p:nvCxnSpPr>
        <p:spPr>
          <a:xfrm flipV="1">
            <a:off x="1285529" y="3458256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EAFE753-0771-42A2-B22D-BC7E43968B40}"/>
              </a:ext>
            </a:extLst>
          </p:cNvPr>
          <p:cNvCxnSpPr>
            <a:cxnSpLocks/>
            <a:endCxn id="42" idx="2"/>
          </p:cNvCxnSpPr>
          <p:nvPr/>
        </p:nvCxnSpPr>
        <p:spPr>
          <a:xfrm flipH="1" flipV="1">
            <a:off x="3143026" y="4857153"/>
            <a:ext cx="648814" cy="86627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0B4E9-E251-4521-B342-B91BCCCF34DF}"/>
              </a:ext>
            </a:extLst>
          </p:cNvPr>
          <p:cNvSpPr/>
          <p:nvPr/>
        </p:nvSpPr>
        <p:spPr>
          <a:xfrm>
            <a:off x="2628451" y="4496545"/>
            <a:ext cx="1029149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IFTT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B28E99B-EE39-4E67-83A6-4512AD67AB6C}"/>
              </a:ext>
            </a:extLst>
          </p:cNvPr>
          <p:cNvSpPr/>
          <p:nvPr/>
        </p:nvSpPr>
        <p:spPr>
          <a:xfrm>
            <a:off x="2521534" y="3369094"/>
            <a:ext cx="1270306" cy="67566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Webhook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F78DA0F-55F9-47DC-87D8-DAAACA3E4524}"/>
              </a:ext>
            </a:extLst>
          </p:cNvPr>
          <p:cNvSpPr/>
          <p:nvPr/>
        </p:nvSpPr>
        <p:spPr>
          <a:xfrm>
            <a:off x="2628450" y="2263759"/>
            <a:ext cx="1029149" cy="6290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SMS Service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A0A8998-91DE-4765-8B59-977C3487096E}"/>
              </a:ext>
            </a:extLst>
          </p:cNvPr>
          <p:cNvCxnSpPr>
            <a:cxnSpLocks/>
          </p:cNvCxnSpPr>
          <p:nvPr/>
        </p:nvCxnSpPr>
        <p:spPr>
          <a:xfrm flipV="1">
            <a:off x="3143023" y="2904657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B7B60B1-3047-40B3-8E06-0275A3264312}"/>
              </a:ext>
            </a:extLst>
          </p:cNvPr>
          <p:cNvCxnSpPr>
            <a:cxnSpLocks/>
          </p:cNvCxnSpPr>
          <p:nvPr/>
        </p:nvCxnSpPr>
        <p:spPr>
          <a:xfrm flipV="1">
            <a:off x="3143022" y="4054203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F3A515-F44C-44CE-9B6C-B8E65C24DB01}"/>
              </a:ext>
            </a:extLst>
          </p:cNvPr>
          <p:cNvCxnSpPr>
            <a:cxnSpLocks/>
          </p:cNvCxnSpPr>
          <p:nvPr/>
        </p:nvCxnSpPr>
        <p:spPr>
          <a:xfrm>
            <a:off x="1878333" y="4845402"/>
            <a:ext cx="811368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56ED9F5-CA53-4553-8113-124689FDC34C}"/>
              </a:ext>
            </a:extLst>
          </p:cNvPr>
          <p:cNvSpPr/>
          <p:nvPr/>
        </p:nvSpPr>
        <p:spPr>
          <a:xfrm>
            <a:off x="4092089" y="4119408"/>
            <a:ext cx="1185606" cy="7104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Logic level shifter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C1EECB6-CD09-44B2-9479-07BF2B6B6B41}"/>
              </a:ext>
            </a:extLst>
          </p:cNvPr>
          <p:cNvSpPr/>
          <p:nvPr/>
        </p:nvSpPr>
        <p:spPr>
          <a:xfrm>
            <a:off x="4170317" y="3234057"/>
            <a:ext cx="1107374" cy="4445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ADS1115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8CF98C6-8B1F-454B-A2FE-50C6BF492B71}"/>
              </a:ext>
            </a:extLst>
          </p:cNvPr>
          <p:cNvSpPr/>
          <p:nvPr/>
        </p:nvSpPr>
        <p:spPr>
          <a:xfrm>
            <a:off x="4170317" y="2325722"/>
            <a:ext cx="1029148" cy="4445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pH module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353FD86-9C07-42E5-B8FD-8FCCFFC5B0B8}"/>
              </a:ext>
            </a:extLst>
          </p:cNvPr>
          <p:cNvCxnSpPr>
            <a:cxnSpLocks/>
          </p:cNvCxnSpPr>
          <p:nvPr/>
        </p:nvCxnSpPr>
        <p:spPr>
          <a:xfrm flipV="1">
            <a:off x="4653798" y="2790324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F3527F4-DBB2-4C3C-8489-A7C8FDFACF1C}"/>
              </a:ext>
            </a:extLst>
          </p:cNvPr>
          <p:cNvCxnSpPr>
            <a:cxnSpLocks/>
          </p:cNvCxnSpPr>
          <p:nvPr/>
        </p:nvCxnSpPr>
        <p:spPr>
          <a:xfrm flipV="1">
            <a:off x="4653798" y="3684560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401D20F-38F0-4FB7-81BF-5B6B677F8FBB}"/>
              </a:ext>
            </a:extLst>
          </p:cNvPr>
          <p:cNvSpPr/>
          <p:nvPr/>
        </p:nvSpPr>
        <p:spPr>
          <a:xfrm>
            <a:off x="4091715" y="1279046"/>
            <a:ext cx="1185605" cy="6367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pH electrode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0C70BDD-08DD-4D63-A0F7-230D4301ADE5}"/>
              </a:ext>
            </a:extLst>
          </p:cNvPr>
          <p:cNvCxnSpPr>
            <a:cxnSpLocks/>
          </p:cNvCxnSpPr>
          <p:nvPr/>
        </p:nvCxnSpPr>
        <p:spPr>
          <a:xfrm flipV="1">
            <a:off x="4653798" y="1889428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03D4EC-5AD6-423D-8F6E-5884F3D8436E}"/>
              </a:ext>
            </a:extLst>
          </p:cNvPr>
          <p:cNvCxnSpPr>
            <a:cxnSpLocks/>
          </p:cNvCxnSpPr>
          <p:nvPr/>
        </p:nvCxnSpPr>
        <p:spPr>
          <a:xfrm flipH="1" flipV="1">
            <a:off x="4814265" y="4804847"/>
            <a:ext cx="385200" cy="485444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43BFC4D-D547-4D22-A06E-B07B8383C59F}"/>
              </a:ext>
            </a:extLst>
          </p:cNvPr>
          <p:cNvSpPr/>
          <p:nvPr/>
        </p:nvSpPr>
        <p:spPr>
          <a:xfrm>
            <a:off x="5728708" y="3130961"/>
            <a:ext cx="1185603" cy="683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Turbidity module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4993F2B-B380-4A35-94A1-F22FB9198DAA}"/>
              </a:ext>
            </a:extLst>
          </p:cNvPr>
          <p:cNvSpPr/>
          <p:nvPr/>
        </p:nvSpPr>
        <p:spPr>
          <a:xfrm>
            <a:off x="5728708" y="2013595"/>
            <a:ext cx="1185603" cy="683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Turbidity probe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176A45D-55D6-4F3D-8135-B65C9414AD0D}"/>
              </a:ext>
            </a:extLst>
          </p:cNvPr>
          <p:cNvCxnSpPr>
            <a:cxnSpLocks/>
          </p:cNvCxnSpPr>
          <p:nvPr/>
        </p:nvCxnSpPr>
        <p:spPr>
          <a:xfrm flipV="1">
            <a:off x="6321508" y="2697141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D5D6314-ADB7-4BC9-AD12-37915446EBFC}"/>
              </a:ext>
            </a:extLst>
          </p:cNvPr>
          <p:cNvCxnSpPr>
            <a:cxnSpLocks/>
          </p:cNvCxnSpPr>
          <p:nvPr/>
        </p:nvCxnSpPr>
        <p:spPr>
          <a:xfrm>
            <a:off x="5277320" y="3487459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A6CC191-6D31-4496-AE29-166FA475E632}"/>
              </a:ext>
            </a:extLst>
          </p:cNvPr>
          <p:cNvSpPr/>
          <p:nvPr/>
        </p:nvSpPr>
        <p:spPr>
          <a:xfrm>
            <a:off x="5544356" y="4099350"/>
            <a:ext cx="1577842" cy="6833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Temperature sensor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4DB2CC7-CA0B-4632-8B1C-812E7355159A}"/>
              </a:ext>
            </a:extLst>
          </p:cNvPr>
          <p:cNvCxnSpPr>
            <a:cxnSpLocks/>
          </p:cNvCxnSpPr>
          <p:nvPr/>
        </p:nvCxnSpPr>
        <p:spPr>
          <a:xfrm flipV="1">
            <a:off x="5888777" y="4763229"/>
            <a:ext cx="437709" cy="536593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BCE4000-9913-4E53-8EB9-3FD7AC451223}"/>
              </a:ext>
            </a:extLst>
          </p:cNvPr>
          <p:cNvSpPr/>
          <p:nvPr/>
        </p:nvSpPr>
        <p:spPr>
          <a:xfrm>
            <a:off x="7687558" y="5663130"/>
            <a:ext cx="1362525" cy="51767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4-channel relay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E815F45-654E-439A-9D8E-8B01A9DB1418}"/>
              </a:ext>
            </a:extLst>
          </p:cNvPr>
          <p:cNvCxnSpPr>
            <a:cxnSpLocks/>
            <a:stCxn id="74" idx="1"/>
            <a:endCxn id="3" idx="3"/>
          </p:cNvCxnSpPr>
          <p:nvPr/>
        </p:nvCxnSpPr>
        <p:spPr>
          <a:xfrm flipH="1" flipV="1">
            <a:off x="5950040" y="5906629"/>
            <a:ext cx="1737518" cy="1534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869E2A3-CD3F-4A21-8CC7-27AFE63317D7}"/>
              </a:ext>
            </a:extLst>
          </p:cNvPr>
          <p:cNvSpPr/>
          <p:nvPr/>
        </p:nvSpPr>
        <p:spPr>
          <a:xfrm>
            <a:off x="7266020" y="3429000"/>
            <a:ext cx="881842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Light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2935ABD-C3DA-4552-9D16-E6FE26AF3535}"/>
              </a:ext>
            </a:extLst>
          </p:cNvPr>
          <p:cNvSpPr/>
          <p:nvPr/>
        </p:nvSpPr>
        <p:spPr>
          <a:xfrm>
            <a:off x="8609162" y="3424781"/>
            <a:ext cx="881842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Feeder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BAC03DE0-0406-4901-894B-BDFCACF73DB7}"/>
              </a:ext>
            </a:extLst>
          </p:cNvPr>
          <p:cNvSpPr/>
          <p:nvPr/>
        </p:nvSpPr>
        <p:spPr>
          <a:xfrm>
            <a:off x="7266020" y="2460186"/>
            <a:ext cx="881842" cy="360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Heater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7EDA34DB-466C-42F5-918B-B3EDCF0C2C0A}"/>
              </a:ext>
            </a:extLst>
          </p:cNvPr>
          <p:cNvSpPr/>
          <p:nvPr/>
        </p:nvSpPr>
        <p:spPr>
          <a:xfrm>
            <a:off x="8609162" y="2325722"/>
            <a:ext cx="1075161" cy="49507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Oxygen pump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2048831-AE3E-4D4E-8478-5A362A45D57D}"/>
              </a:ext>
            </a:extLst>
          </p:cNvPr>
          <p:cNvCxnSpPr>
            <a:cxnSpLocks/>
          </p:cNvCxnSpPr>
          <p:nvPr/>
        </p:nvCxnSpPr>
        <p:spPr>
          <a:xfrm flipV="1">
            <a:off x="8131117" y="2796386"/>
            <a:ext cx="515756" cy="630802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FE6F8DD-FAE6-4F77-9117-95ED9954864A}"/>
              </a:ext>
            </a:extLst>
          </p:cNvPr>
          <p:cNvCxnSpPr>
            <a:cxnSpLocks/>
          </p:cNvCxnSpPr>
          <p:nvPr/>
        </p:nvCxnSpPr>
        <p:spPr>
          <a:xfrm flipH="1" flipV="1">
            <a:off x="8147862" y="2818423"/>
            <a:ext cx="494789" cy="620851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EB4973F-DAD3-4E60-8102-3986E3418713}"/>
              </a:ext>
            </a:extLst>
          </p:cNvPr>
          <p:cNvCxnSpPr>
            <a:stCxn id="74" idx="0"/>
          </p:cNvCxnSpPr>
          <p:nvPr/>
        </p:nvCxnSpPr>
        <p:spPr>
          <a:xfrm flipV="1">
            <a:off x="8368821" y="3111787"/>
            <a:ext cx="20174" cy="25513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986B9468-4FD7-423C-BBB7-A538186526C8}"/>
              </a:ext>
            </a:extLst>
          </p:cNvPr>
          <p:cNvSpPr/>
          <p:nvPr/>
        </p:nvSpPr>
        <p:spPr>
          <a:xfrm>
            <a:off x="9660364" y="4763229"/>
            <a:ext cx="1322178" cy="1651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Micro</a:t>
            </a:r>
          </a:p>
          <a:p>
            <a:pPr algn="ctr"/>
            <a:r>
              <a:rPr lang="en-GB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controller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10C92F78-8019-4A2A-9E91-C5F929CEA265}"/>
              </a:ext>
            </a:extLst>
          </p:cNvPr>
          <p:cNvSpPr/>
          <p:nvPr/>
        </p:nvSpPr>
        <p:spPr>
          <a:xfrm>
            <a:off x="9778627" y="3888681"/>
            <a:ext cx="1029149" cy="5032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12v relay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C340F6A-4C0F-492F-98F6-0545012C3ADB}"/>
              </a:ext>
            </a:extLst>
          </p:cNvPr>
          <p:cNvSpPr/>
          <p:nvPr/>
        </p:nvSpPr>
        <p:spPr>
          <a:xfrm>
            <a:off x="9791339" y="2914367"/>
            <a:ext cx="1029149" cy="5032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Water</a:t>
            </a:r>
          </a:p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pump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F757548-D957-4B97-8E67-67A9C6241B6F}"/>
              </a:ext>
            </a:extLst>
          </p:cNvPr>
          <p:cNvCxnSpPr>
            <a:cxnSpLocks/>
          </p:cNvCxnSpPr>
          <p:nvPr/>
        </p:nvCxnSpPr>
        <p:spPr>
          <a:xfrm flipV="1">
            <a:off x="10321452" y="4330104"/>
            <a:ext cx="1" cy="452609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655586B-D5B9-46C6-8967-69262F1CACE9}"/>
              </a:ext>
            </a:extLst>
          </p:cNvPr>
          <p:cNvCxnSpPr>
            <a:cxnSpLocks/>
          </p:cNvCxnSpPr>
          <p:nvPr/>
        </p:nvCxnSpPr>
        <p:spPr>
          <a:xfrm flipV="1">
            <a:off x="10305913" y="3439274"/>
            <a:ext cx="0" cy="4427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EE8ED7A8-35C8-4944-8A21-C3940D9B0A68}"/>
              </a:ext>
            </a:extLst>
          </p:cNvPr>
          <p:cNvCxnSpPr>
            <a:stCxn id="100" idx="3"/>
          </p:cNvCxnSpPr>
          <p:nvPr/>
        </p:nvCxnSpPr>
        <p:spPr>
          <a:xfrm flipV="1">
            <a:off x="10982542" y="3417576"/>
            <a:ext cx="540024" cy="2171366"/>
          </a:xfrm>
          <a:prstGeom prst="bentConnector2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EE562FC4-8EC8-4140-A7F7-0EA393D2570C}"/>
              </a:ext>
            </a:extLst>
          </p:cNvPr>
          <p:cNvSpPr/>
          <p:nvPr/>
        </p:nvSpPr>
        <p:spPr>
          <a:xfrm>
            <a:off x="10913003" y="2671937"/>
            <a:ext cx="1185606" cy="71042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Liquid level probe</a:t>
            </a:r>
          </a:p>
        </p:txBody>
      </p:sp>
      <p:sp>
        <p:nvSpPr>
          <p:cNvPr id="41" name="Left Bracket 40">
            <a:extLst>
              <a:ext uri="{FF2B5EF4-FFF2-40B4-BE49-F238E27FC236}">
                <a16:creationId xmlns:a16="http://schemas.microsoft.com/office/drawing/2014/main" id="{357A453A-5149-4A8A-89A2-C0E79212F8CE}"/>
              </a:ext>
            </a:extLst>
          </p:cNvPr>
          <p:cNvSpPr/>
          <p:nvPr/>
        </p:nvSpPr>
        <p:spPr>
          <a:xfrm rot="16200000" flipV="1">
            <a:off x="1672901" y="4797061"/>
            <a:ext cx="88163" cy="2852078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FCE8E70-331B-4CDD-B013-98FAB239DB6B}"/>
              </a:ext>
            </a:extLst>
          </p:cNvPr>
          <p:cNvSpPr txBox="1"/>
          <p:nvPr/>
        </p:nvSpPr>
        <p:spPr>
          <a:xfrm>
            <a:off x="1121015" y="6267236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Android app</a:t>
            </a:r>
          </a:p>
        </p:txBody>
      </p:sp>
      <p:sp>
        <p:nvSpPr>
          <p:cNvPr id="112" name="Left Bracket 111">
            <a:extLst>
              <a:ext uri="{FF2B5EF4-FFF2-40B4-BE49-F238E27FC236}">
                <a16:creationId xmlns:a16="http://schemas.microsoft.com/office/drawing/2014/main" id="{9796C14E-F5C9-43B1-84A9-9889E69F4518}"/>
              </a:ext>
            </a:extLst>
          </p:cNvPr>
          <p:cNvSpPr/>
          <p:nvPr/>
        </p:nvSpPr>
        <p:spPr>
          <a:xfrm rot="16200000" flipH="1" flipV="1">
            <a:off x="2144726" y="380507"/>
            <a:ext cx="102451" cy="3366636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EDC4907-E8DF-4915-B152-6AF9D51D76FE}"/>
              </a:ext>
            </a:extLst>
          </p:cNvPr>
          <p:cNvSpPr txBox="1"/>
          <p:nvPr/>
        </p:nvSpPr>
        <p:spPr>
          <a:xfrm>
            <a:off x="770956" y="1625929"/>
            <a:ext cx="26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Control from website</a:t>
            </a:r>
          </a:p>
        </p:txBody>
      </p:sp>
      <p:sp>
        <p:nvSpPr>
          <p:cNvPr id="114" name="Left Bracket 113">
            <a:extLst>
              <a:ext uri="{FF2B5EF4-FFF2-40B4-BE49-F238E27FC236}">
                <a16:creationId xmlns:a16="http://schemas.microsoft.com/office/drawing/2014/main" id="{D5D38D6A-339B-498E-B779-C79DC1D91EEB}"/>
              </a:ext>
            </a:extLst>
          </p:cNvPr>
          <p:cNvSpPr/>
          <p:nvPr/>
        </p:nvSpPr>
        <p:spPr>
          <a:xfrm rot="16200000" flipH="1" flipV="1">
            <a:off x="4610855" y="546521"/>
            <a:ext cx="45719" cy="1287211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824FE7-4190-415D-AAF3-F68568A14F11}"/>
              </a:ext>
            </a:extLst>
          </p:cNvPr>
          <p:cNvSpPr txBox="1"/>
          <p:nvPr/>
        </p:nvSpPr>
        <p:spPr>
          <a:xfrm>
            <a:off x="3400897" y="712243"/>
            <a:ext cx="26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pH sensor</a:t>
            </a:r>
          </a:p>
        </p:txBody>
      </p:sp>
      <p:sp>
        <p:nvSpPr>
          <p:cNvPr id="116" name="Left Bracket 115">
            <a:extLst>
              <a:ext uri="{FF2B5EF4-FFF2-40B4-BE49-F238E27FC236}">
                <a16:creationId xmlns:a16="http://schemas.microsoft.com/office/drawing/2014/main" id="{C241FB3B-559C-4685-A7B4-3F155585D656}"/>
              </a:ext>
            </a:extLst>
          </p:cNvPr>
          <p:cNvSpPr/>
          <p:nvPr/>
        </p:nvSpPr>
        <p:spPr>
          <a:xfrm rot="16200000" flipH="1" flipV="1">
            <a:off x="6270744" y="1253171"/>
            <a:ext cx="45719" cy="1287211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29A4DFE-A5CD-4E1D-81AE-B10E2F096193}"/>
              </a:ext>
            </a:extLst>
          </p:cNvPr>
          <p:cNvSpPr txBox="1"/>
          <p:nvPr/>
        </p:nvSpPr>
        <p:spPr>
          <a:xfrm>
            <a:off x="4926953" y="1420678"/>
            <a:ext cx="26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Turbidity sensor</a:t>
            </a:r>
          </a:p>
        </p:txBody>
      </p:sp>
      <p:sp>
        <p:nvSpPr>
          <p:cNvPr id="118" name="Left Bracket 117">
            <a:extLst>
              <a:ext uri="{FF2B5EF4-FFF2-40B4-BE49-F238E27FC236}">
                <a16:creationId xmlns:a16="http://schemas.microsoft.com/office/drawing/2014/main" id="{129D1B07-C097-4F61-8B4F-1857EF922098}"/>
              </a:ext>
            </a:extLst>
          </p:cNvPr>
          <p:cNvSpPr/>
          <p:nvPr/>
        </p:nvSpPr>
        <p:spPr>
          <a:xfrm rot="16200000" flipH="1" flipV="1">
            <a:off x="8378863" y="854757"/>
            <a:ext cx="105833" cy="2670096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02C924F1-2464-4E1F-94E6-C2C138827402}"/>
              </a:ext>
            </a:extLst>
          </p:cNvPr>
          <p:cNvSpPr txBox="1"/>
          <p:nvPr/>
        </p:nvSpPr>
        <p:spPr>
          <a:xfrm>
            <a:off x="6948258" y="1697551"/>
            <a:ext cx="2646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Four appliances</a:t>
            </a:r>
          </a:p>
        </p:txBody>
      </p:sp>
      <p:sp>
        <p:nvSpPr>
          <p:cNvPr id="120" name="Left Bracket 119">
            <a:extLst>
              <a:ext uri="{FF2B5EF4-FFF2-40B4-BE49-F238E27FC236}">
                <a16:creationId xmlns:a16="http://schemas.microsoft.com/office/drawing/2014/main" id="{81618FCC-E560-4761-9120-757DFE9CCD2D}"/>
              </a:ext>
            </a:extLst>
          </p:cNvPr>
          <p:cNvSpPr/>
          <p:nvPr/>
        </p:nvSpPr>
        <p:spPr>
          <a:xfrm rot="16200000" flipH="1" flipV="1">
            <a:off x="10879431" y="1354082"/>
            <a:ext cx="106576" cy="2331780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13CF712-83F5-4D23-910C-687AD015A170}"/>
              </a:ext>
            </a:extLst>
          </p:cNvPr>
          <p:cNvSpPr txBox="1"/>
          <p:nvPr/>
        </p:nvSpPr>
        <p:spPr>
          <a:xfrm>
            <a:off x="9497381" y="1722545"/>
            <a:ext cx="264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Automated water pump</a:t>
            </a:r>
          </a:p>
        </p:txBody>
      </p:sp>
      <p:sp>
        <p:nvSpPr>
          <p:cNvPr id="66" name="Left Bracket 65">
            <a:extLst>
              <a:ext uri="{FF2B5EF4-FFF2-40B4-BE49-F238E27FC236}">
                <a16:creationId xmlns:a16="http://schemas.microsoft.com/office/drawing/2014/main" id="{2730F29E-3D2E-4FE2-9BB1-2CE69DF3F8EC}"/>
              </a:ext>
            </a:extLst>
          </p:cNvPr>
          <p:cNvSpPr/>
          <p:nvPr/>
        </p:nvSpPr>
        <p:spPr>
          <a:xfrm flipH="1" flipV="1">
            <a:off x="7119657" y="4087023"/>
            <a:ext cx="103915" cy="689279"/>
          </a:xfrm>
          <a:prstGeom prst="leftBracket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D330E06-3CB0-492C-AF36-F50CB97C6DF5}"/>
              </a:ext>
            </a:extLst>
          </p:cNvPr>
          <p:cNvSpPr txBox="1"/>
          <p:nvPr/>
        </p:nvSpPr>
        <p:spPr>
          <a:xfrm>
            <a:off x="7184133" y="4087023"/>
            <a:ext cx="96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Temp</a:t>
            </a:r>
          </a:p>
          <a:p>
            <a:pPr algn="ctr"/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99777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F1793A7-E7BC-472C-B7A4-2D051909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30" y="2282378"/>
            <a:ext cx="5456782" cy="3264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D2A670-A4FD-4C18-B7B5-739708954575}"/>
              </a:ext>
            </a:extLst>
          </p:cNvPr>
          <p:cNvCxnSpPr>
            <a:cxnSpLocks/>
          </p:cNvCxnSpPr>
          <p:nvPr/>
        </p:nvCxnSpPr>
        <p:spPr>
          <a:xfrm flipH="1" flipV="1">
            <a:off x="7814956" y="2933565"/>
            <a:ext cx="1424259" cy="2173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970BEB0-0CC2-4F16-AE83-142225BF4C23}"/>
              </a:ext>
            </a:extLst>
          </p:cNvPr>
          <p:cNvCxnSpPr>
            <a:cxnSpLocks/>
          </p:cNvCxnSpPr>
          <p:nvPr/>
        </p:nvCxnSpPr>
        <p:spPr>
          <a:xfrm>
            <a:off x="6856331" y="1840070"/>
            <a:ext cx="0" cy="11152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D208EC7-636E-4F7E-9041-68116DF9E5BF}"/>
              </a:ext>
            </a:extLst>
          </p:cNvPr>
          <p:cNvSpPr txBox="1"/>
          <p:nvPr/>
        </p:nvSpPr>
        <p:spPr>
          <a:xfrm>
            <a:off x="9239215" y="2695578"/>
            <a:ext cx="166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pH Sensor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0F884F-6B48-4D6D-8B41-8805B3BCCF03}"/>
              </a:ext>
            </a:extLst>
          </p:cNvPr>
          <p:cNvSpPr txBox="1"/>
          <p:nvPr/>
        </p:nvSpPr>
        <p:spPr>
          <a:xfrm>
            <a:off x="6289661" y="1378405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Turbidity Sensor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C618C0-FE23-46B0-A2C3-3A9CA5373FC4}"/>
              </a:ext>
            </a:extLst>
          </p:cNvPr>
          <p:cNvCxnSpPr>
            <a:cxnSpLocks/>
          </p:cNvCxnSpPr>
          <p:nvPr/>
        </p:nvCxnSpPr>
        <p:spPr>
          <a:xfrm>
            <a:off x="2932430" y="4404172"/>
            <a:ext cx="203486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D3BF11-7F35-4B2A-B077-AAD8D4BC4369}"/>
              </a:ext>
            </a:extLst>
          </p:cNvPr>
          <p:cNvSpPr txBox="1"/>
          <p:nvPr/>
        </p:nvSpPr>
        <p:spPr>
          <a:xfrm>
            <a:off x="517936" y="4133093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4-channel relay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51F609-697B-4A17-A2B8-57DA7F71FADE}"/>
              </a:ext>
            </a:extLst>
          </p:cNvPr>
          <p:cNvCxnSpPr>
            <a:cxnSpLocks/>
          </p:cNvCxnSpPr>
          <p:nvPr/>
        </p:nvCxnSpPr>
        <p:spPr>
          <a:xfrm flipH="1">
            <a:off x="6564409" y="4506508"/>
            <a:ext cx="182480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CFFDF32-ADBB-406B-800C-5A362991B62D}"/>
              </a:ext>
            </a:extLst>
          </p:cNvPr>
          <p:cNvSpPr txBox="1"/>
          <p:nvPr/>
        </p:nvSpPr>
        <p:spPr>
          <a:xfrm>
            <a:off x="8388917" y="4275675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Node MCU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9C8442-E45A-4320-AF2F-79BC6082EB4D}"/>
              </a:ext>
            </a:extLst>
          </p:cNvPr>
          <p:cNvCxnSpPr>
            <a:cxnSpLocks/>
          </p:cNvCxnSpPr>
          <p:nvPr/>
        </p:nvCxnSpPr>
        <p:spPr>
          <a:xfrm flipH="1">
            <a:off x="6289661" y="5019517"/>
            <a:ext cx="22022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15CD3D-00B2-405B-A883-E466CDEFDF46}"/>
              </a:ext>
            </a:extLst>
          </p:cNvPr>
          <p:cNvSpPr txBox="1"/>
          <p:nvPr/>
        </p:nvSpPr>
        <p:spPr>
          <a:xfrm>
            <a:off x="8491948" y="4737340"/>
            <a:ext cx="2717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Breadboard power stick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55D4C1-2564-41E6-97B8-43BACA35C04E}"/>
              </a:ext>
            </a:extLst>
          </p:cNvPr>
          <p:cNvCxnSpPr>
            <a:cxnSpLocks/>
            <a:stCxn id="10" idx="3"/>
          </p:cNvCxnSpPr>
          <p:nvPr/>
        </p:nvCxnSpPr>
        <p:spPr>
          <a:xfrm flipH="1" flipV="1">
            <a:off x="6753300" y="3914774"/>
            <a:ext cx="1635912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AB2490C-C750-41BE-AAD1-D374CF83AB86}"/>
              </a:ext>
            </a:extLst>
          </p:cNvPr>
          <p:cNvSpPr txBox="1"/>
          <p:nvPr/>
        </p:nvSpPr>
        <p:spPr>
          <a:xfrm>
            <a:off x="8560783" y="3683942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ADS 1115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4C4A5F-181E-4966-AA35-0F577F421FAA}"/>
              </a:ext>
            </a:extLst>
          </p:cNvPr>
          <p:cNvCxnSpPr>
            <a:cxnSpLocks/>
          </p:cNvCxnSpPr>
          <p:nvPr/>
        </p:nvCxnSpPr>
        <p:spPr>
          <a:xfrm>
            <a:off x="4827587" y="2051078"/>
            <a:ext cx="1204212" cy="19251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D70B6A-74B8-40CF-A272-FD7ECF512793}"/>
              </a:ext>
            </a:extLst>
          </p:cNvPr>
          <p:cNvSpPr txBox="1"/>
          <p:nvPr/>
        </p:nvSpPr>
        <p:spPr>
          <a:xfrm>
            <a:off x="2987082" y="1599559"/>
            <a:ext cx="291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Logic level shifter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4F32BB6-8B30-472B-AF2E-BD8C46949445}"/>
              </a:ext>
            </a:extLst>
          </p:cNvPr>
          <p:cNvCxnSpPr>
            <a:cxnSpLocks/>
          </p:cNvCxnSpPr>
          <p:nvPr/>
        </p:nvCxnSpPr>
        <p:spPr>
          <a:xfrm>
            <a:off x="2541909" y="3783840"/>
            <a:ext cx="287399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DE0999-1C7F-4AC2-9744-C50F68A0CAFC}"/>
              </a:ext>
            </a:extLst>
          </p:cNvPr>
          <p:cNvSpPr txBox="1"/>
          <p:nvPr/>
        </p:nvSpPr>
        <p:spPr>
          <a:xfrm>
            <a:off x="670330" y="3535888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pH module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0C4131E-9F1A-4084-9D5E-65447862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88910"/>
            <a:ext cx="10364451" cy="676935"/>
          </a:xfrm>
        </p:spPr>
        <p:txBody>
          <a:bodyPr/>
          <a:lstStyle/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MAIN CIRCUIT OF THE IOT DEVICE</a:t>
            </a:r>
          </a:p>
        </p:txBody>
      </p:sp>
    </p:spTree>
    <p:extLst>
      <p:ext uri="{BB962C8B-B14F-4D97-AF65-F5344CB8AC3E}">
        <p14:creationId xmlns:p14="http://schemas.microsoft.com/office/powerpoint/2010/main" val="5787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AC0D6A-F919-429E-AA5B-52A2542B9572}"/>
              </a:ext>
            </a:extLst>
          </p:cNvPr>
          <p:cNvSpPr txBox="1">
            <a:spLocks/>
          </p:cNvSpPr>
          <p:nvPr/>
        </p:nvSpPr>
        <p:spPr>
          <a:xfrm>
            <a:off x="-174492" y="149914"/>
            <a:ext cx="12540986" cy="68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WORKING OF THE AUTOMATED PISCICULTURE ASSISTANCE SYSTEM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1B7ABE40-499A-437E-89D6-CC2C7E61C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19" t="19361" b="5008"/>
          <a:stretch/>
        </p:blipFill>
        <p:spPr>
          <a:xfrm>
            <a:off x="6319141" y="1397363"/>
            <a:ext cx="5619872" cy="3457971"/>
          </a:xfr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C6230258-57A7-4903-B534-7D7780E5F2C8}"/>
              </a:ext>
            </a:extLst>
          </p:cNvPr>
          <p:cNvSpPr/>
          <p:nvPr/>
        </p:nvSpPr>
        <p:spPr>
          <a:xfrm rot="3479551">
            <a:off x="3585309" y="2977150"/>
            <a:ext cx="2575775" cy="3344913"/>
          </a:xfrm>
          <a:prstGeom prst="upArrow">
            <a:avLst>
              <a:gd name="adj1" fmla="val 50000"/>
              <a:gd name="adj2" fmla="val 6526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0C0928-D1B0-4C81-BC12-46F67EE125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" r="2849" b="13533"/>
          <a:stretch/>
        </p:blipFill>
        <p:spPr>
          <a:xfrm rot="16200000">
            <a:off x="581465" y="3381561"/>
            <a:ext cx="2967339" cy="3821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154546" y="837127"/>
            <a:ext cx="6027313" cy="2797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IoT device connected to a web portal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Threshold values could be controlled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Readings obtained in real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Entire library of modules and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Configurable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76109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4FEF13C-B272-43B6-B220-4A18EFCAFDB6}"/>
              </a:ext>
            </a:extLst>
          </p:cNvPr>
          <p:cNvSpPr txBox="1">
            <a:spLocks/>
          </p:cNvSpPr>
          <p:nvPr/>
        </p:nvSpPr>
        <p:spPr>
          <a:xfrm>
            <a:off x="-174493" y="124157"/>
            <a:ext cx="12540986" cy="68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COST CALCULATION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21567"/>
              </p:ext>
            </p:extLst>
          </p:nvPr>
        </p:nvGraphicFramePr>
        <p:xfrm>
          <a:off x="206940" y="733135"/>
          <a:ext cx="8686715" cy="6000708"/>
        </p:xfrm>
        <a:graphic>
          <a:graphicData uri="http://schemas.openxmlformats.org/drawingml/2006/table">
            <a:tbl>
              <a:tblPr/>
              <a:tblGrid>
                <a:gridCol w="4071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4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11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4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Modules and sensors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FFFFFF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Bangladeshi Taka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USD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NODEMCU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350.00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 Channel ISO Relay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250.00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Logic Level Shifter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150.00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1.78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I2C 16 bit ADS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650.00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7.71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Power stick board (5V,3V)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115.00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1.36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pH Module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2,230.00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26.44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Turbidity Module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999.00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11.85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Switches, sockets, wires, resistors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Variable Power adapter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218.00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2.59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6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12V DC adapter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4.74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6434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DS18B20 waterproof temperature sensor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1.19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643434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b="0" i="0" u="none" strike="noStrike" kern="1200" baseline="0" dirty="0">
                          <a:solidFill>
                            <a:schemeClr val="tx1"/>
                          </a:solidFill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12V relay, stand-alone microcontroller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110.00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1.30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113368"/>
                  </a:ext>
                </a:extLst>
              </a:tr>
              <a:tr h="7299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TOTAL cost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5,772.00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5000" b="1" i="0" u="none" strike="noStrike" dirty="0">
                          <a:solidFill>
                            <a:srgbClr val="00B050"/>
                          </a:solidFill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$68.44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994518" y="2613871"/>
            <a:ext cx="30815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>
                <a:solidFill>
                  <a:srgbClr val="FF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$70.97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085548" y="1471963"/>
            <a:ext cx="289951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000" b="1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Cheaper than </a:t>
            </a:r>
            <a:r>
              <a:rPr lang="en-US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Nike’s Air Jordan Legacy 312</a:t>
            </a:r>
            <a:endParaRPr lang="en-US" sz="2400" b="1" i="0" dirty="0">
              <a:effectLst/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685" y="3686446"/>
            <a:ext cx="3000375" cy="1895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535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6C002-7C57-42C6-A638-9747F3ACB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56" y="571271"/>
            <a:ext cx="6091707" cy="5848835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Limited human engagement</a:t>
            </a:r>
          </a:p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Compact device and portable</a:t>
            </a:r>
          </a:p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Cost effective</a:t>
            </a:r>
          </a:p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Reduce time consumption</a:t>
            </a:r>
          </a:p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Smart instruction and guidance system</a:t>
            </a:r>
          </a:p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Help to grow up economic strength</a:t>
            </a:r>
          </a:p>
          <a:p>
            <a:pPr>
              <a:lnSpc>
                <a:spcPct val="200000"/>
              </a:lnSpc>
            </a:pP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Easy to operate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122E3B-4B67-4A23-86F9-81C3A55A3573}"/>
              </a:ext>
            </a:extLst>
          </p:cNvPr>
          <p:cNvSpPr txBox="1">
            <a:spLocks/>
          </p:cNvSpPr>
          <p:nvPr/>
        </p:nvSpPr>
        <p:spPr>
          <a:xfrm>
            <a:off x="-174492" y="149914"/>
            <a:ext cx="12540986" cy="687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CONCLUSION AND ACHIEVEMENTS</a:t>
            </a:r>
          </a:p>
        </p:txBody>
      </p:sp>
      <p:pic>
        <p:nvPicPr>
          <p:cNvPr id="2050" name="Picture 2" descr="Image result for happy farmer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258484"/>
            <a:ext cx="2832324" cy="339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ish thumbs up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289" y="2676613"/>
            <a:ext cx="3270205" cy="327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Oval 4">
            <a:extLst>
              <a:ext uri="{FF2B5EF4-FFF2-40B4-BE49-F238E27FC236}">
                <a16:creationId xmlns:a16="http://schemas.microsoft.com/office/drawing/2014/main" id="{BC462975-5DCC-4529-8B89-5FEBB0149B0D}"/>
              </a:ext>
            </a:extLst>
          </p:cNvPr>
          <p:cNvSpPr/>
          <p:nvPr/>
        </p:nvSpPr>
        <p:spPr>
          <a:xfrm>
            <a:off x="9096289" y="1206695"/>
            <a:ext cx="2224580" cy="1100350"/>
          </a:xfrm>
          <a:prstGeom prst="wedgeEllipseCallout">
            <a:avLst>
              <a:gd name="adj1" fmla="val -63024"/>
              <a:gd name="adj2" fmla="val 52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Oh yeah!</a:t>
            </a:r>
          </a:p>
        </p:txBody>
      </p:sp>
      <p:sp>
        <p:nvSpPr>
          <p:cNvPr id="9" name="Speech Bubble: Oval 4">
            <a:extLst>
              <a:ext uri="{FF2B5EF4-FFF2-40B4-BE49-F238E27FC236}">
                <a16:creationId xmlns:a16="http://schemas.microsoft.com/office/drawing/2014/main" id="{BC462975-5DCC-4529-8B89-5FEBB0149B0D}"/>
              </a:ext>
            </a:extLst>
          </p:cNvPr>
          <p:cNvSpPr/>
          <p:nvPr/>
        </p:nvSpPr>
        <p:spPr>
          <a:xfrm>
            <a:off x="7041939" y="4879837"/>
            <a:ext cx="2224579" cy="1210385"/>
          </a:xfrm>
          <a:prstGeom prst="wedgeEllipseCallout">
            <a:avLst>
              <a:gd name="adj1" fmla="val 59774"/>
              <a:gd name="adj2" fmla="val -74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b="1" dirty="0">
                <a:solidFill>
                  <a:srgbClr val="FFFF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Oh yeah!</a:t>
            </a:r>
          </a:p>
        </p:txBody>
      </p:sp>
    </p:spTree>
    <p:extLst>
      <p:ext uri="{BB962C8B-B14F-4D97-AF65-F5344CB8AC3E}">
        <p14:creationId xmlns:p14="http://schemas.microsoft.com/office/powerpoint/2010/main" val="422530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robot thank you transparent">
            <a:extLst>
              <a:ext uri="{FF2B5EF4-FFF2-40B4-BE49-F238E27FC236}">
                <a16:creationId xmlns:a16="http://schemas.microsoft.com/office/drawing/2014/main" id="{D87E87ED-9D67-44E4-B47B-A9ABD3AD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62" y="2006697"/>
            <a:ext cx="3658374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Thank you transparent">
            <a:extLst>
              <a:ext uri="{FF2B5EF4-FFF2-40B4-BE49-F238E27FC236}">
                <a16:creationId xmlns:a16="http://schemas.microsoft.com/office/drawing/2014/main" id="{758EE976-C928-425F-8769-33E85E56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57" y="4489077"/>
            <a:ext cx="4406759" cy="247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Zarin Tarannum Hoqu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12" y="202827"/>
            <a:ext cx="4286250" cy="42862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riddler question mark transpar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030" y="411906"/>
            <a:ext cx="1058237" cy="159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46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975BD-4298-4084-B8FE-3603B5C40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1361" y="323852"/>
            <a:ext cx="3701678" cy="604756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Project</a:t>
            </a:r>
            <a:r>
              <a:rPr lang="en-US" b="1" cap="none" dirty="0">
                <a:solidFill>
                  <a:srgbClr val="0070C0"/>
                </a:solidFill>
              </a:rPr>
              <a:t>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AD657-A69B-480E-BBB6-87E4A06BC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52279"/>
            <a:ext cx="4990563" cy="4816699"/>
          </a:xfrm>
        </p:spPr>
        <p:txBody>
          <a:bodyPr>
            <a:normAutofit fontScale="85000" lnSpcReduction="20000"/>
          </a:bodyPr>
          <a:lstStyle/>
          <a:p>
            <a:r>
              <a:rPr lang="en-US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Mehboob Hasan Rohit</a:t>
            </a:r>
            <a:r>
              <a:rPr lang="en-US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, BS CSE Candidate, North South University</a:t>
            </a:r>
          </a:p>
          <a:p>
            <a:pPr marL="0" indent="0">
              <a:buNone/>
            </a:pPr>
            <a:endParaRPr lang="en-US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Zarin </a:t>
            </a:r>
            <a:r>
              <a:rPr lang="en-US" b="1" cap="none" dirty="0" err="1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Tarannum</a:t>
            </a:r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Hoque</a:t>
            </a:r>
            <a:r>
              <a:rPr lang="en-US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, BS CSE Candidate, North South University</a:t>
            </a:r>
          </a:p>
          <a:p>
            <a:pPr marL="0" indent="0">
              <a:buNone/>
            </a:pPr>
            <a:endParaRPr lang="en-US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S M </a:t>
            </a:r>
            <a:r>
              <a:rPr lang="en-US" b="1" cap="none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Mujibul</a:t>
            </a:r>
            <a:r>
              <a:rPr lang="en-US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 Karim</a:t>
            </a:r>
            <a:r>
              <a:rPr lang="en-US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, BS CSE Candidate, North South University</a:t>
            </a:r>
          </a:p>
          <a:p>
            <a:pPr marL="0" indent="0">
              <a:buNone/>
            </a:pPr>
            <a:endParaRPr lang="en-US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pPr marL="0" indent="0" algn="r">
              <a:buNone/>
            </a:pPr>
            <a:r>
              <a:rPr lang="en-US" sz="28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Supervised by:</a:t>
            </a:r>
          </a:p>
          <a:p>
            <a:pPr marL="0" indent="0" algn="r">
              <a:buNone/>
            </a:pPr>
            <a:r>
              <a:rPr lang="en-US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Dr. </a:t>
            </a:r>
            <a:r>
              <a:rPr lang="en-US" b="1" cap="none" dirty="0" err="1">
                <a:latin typeface="Leelawadee" panose="020B0502040204020203" pitchFamily="34" charset="-34"/>
                <a:cs typeface="Leelawadee" panose="020B0502040204020203" pitchFamily="34" charset="-34"/>
              </a:rPr>
              <a:t>Shahnewaz</a:t>
            </a:r>
            <a:r>
              <a:rPr lang="en-US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 Siddique</a:t>
            </a:r>
          </a:p>
          <a:p>
            <a:pPr marL="0" indent="0" algn="r">
              <a:buNone/>
            </a:pPr>
            <a:r>
              <a:rPr lang="en-US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Assistant Professor</a:t>
            </a:r>
          </a:p>
          <a:p>
            <a:pPr marL="0" indent="0" algn="r">
              <a:buNone/>
            </a:pPr>
            <a:r>
              <a:rPr lang="en-US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North South University, Dhaka</a:t>
            </a:r>
          </a:p>
          <a:p>
            <a:pPr marL="0" indent="0">
              <a:buNone/>
            </a:pPr>
            <a:endParaRPr lang="en-US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F4CCC3-030B-4B14-94E7-C077AE062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1" t="19305"/>
          <a:stretch/>
        </p:blipFill>
        <p:spPr>
          <a:xfrm>
            <a:off x="7072590" y="1081201"/>
            <a:ext cx="3983103" cy="3123817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1026" name="Picture 2" descr="http://ece.northsouth.edu/wp-content/uploads/2018/02/DSC_0544.jpg">
            <a:extLst>
              <a:ext uri="{FF2B5EF4-FFF2-40B4-BE49-F238E27FC236}">
                <a16:creationId xmlns:a16="http://schemas.microsoft.com/office/drawing/2014/main" id="{D112E129-35E9-425D-9E21-FF5AF7A6C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666" y="4396707"/>
            <a:ext cx="1256010" cy="17593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40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9DECBE-35DD-431D-9A9A-AA066A27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2AE37D-F6F7-4360-A0E8-172879576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121" y="5672248"/>
            <a:ext cx="6557749" cy="665232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All thanks to the organizers!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429D0067-351B-4DC4-AF79-5C77BCB293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891" y="2461653"/>
            <a:ext cx="2035399" cy="135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E41CDDE-588E-4270-A5EC-0601C226D092}"/>
              </a:ext>
            </a:extLst>
          </p:cNvPr>
          <p:cNvSpPr/>
          <p:nvPr/>
        </p:nvSpPr>
        <p:spPr>
          <a:xfrm rot="18119747">
            <a:off x="8873544" y="2398559"/>
            <a:ext cx="734096" cy="940157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BA104D65-D87A-4172-A6B0-89C2DFC7A0B5}"/>
              </a:ext>
            </a:extLst>
          </p:cNvPr>
          <p:cNvSpPr/>
          <p:nvPr/>
        </p:nvSpPr>
        <p:spPr>
          <a:xfrm rot="11330943">
            <a:off x="3602790" y="743265"/>
            <a:ext cx="5281386" cy="1165724"/>
          </a:xfrm>
          <a:prstGeom prst="curvedUpArrow">
            <a:avLst>
              <a:gd name="adj1" fmla="val 17278"/>
              <a:gd name="adj2" fmla="val 3645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0DC2D46E-5B84-43AD-B710-7BAF074E8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03" y="1104720"/>
            <a:ext cx="2035399" cy="203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tar: 5 Points 8">
            <a:extLst>
              <a:ext uri="{FF2B5EF4-FFF2-40B4-BE49-F238E27FC236}">
                <a16:creationId xmlns:a16="http://schemas.microsoft.com/office/drawing/2014/main" id="{B9162809-E99A-4343-B845-636F5BCAC7DD}"/>
              </a:ext>
            </a:extLst>
          </p:cNvPr>
          <p:cNvSpPr/>
          <p:nvPr/>
        </p:nvSpPr>
        <p:spPr>
          <a:xfrm>
            <a:off x="3544559" y="1481071"/>
            <a:ext cx="280466" cy="231820"/>
          </a:xfrm>
          <a:prstGeom prst="star5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8" name="Picture 10" descr="Related image">
            <a:extLst>
              <a:ext uri="{FF2B5EF4-FFF2-40B4-BE49-F238E27FC236}">
                <a16:creationId xmlns:a16="http://schemas.microsoft.com/office/drawing/2014/main" id="{E696D035-94CE-4F6A-B175-575644C2AB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84160" y="2868637"/>
            <a:ext cx="1348194" cy="140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exclamation mark transparent background">
            <a:extLst>
              <a:ext uri="{FF2B5EF4-FFF2-40B4-BE49-F238E27FC236}">
                <a16:creationId xmlns:a16="http://schemas.microsoft.com/office/drawing/2014/main" id="{9672929A-F5B6-4A6B-8B1C-8BD9A992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3102">
            <a:off x="620408" y="2776414"/>
            <a:ext cx="1254619" cy="1254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B48F5C03-E9C0-42B9-8502-8EEA4531DF24}"/>
              </a:ext>
            </a:extLst>
          </p:cNvPr>
          <p:cNvSpPr/>
          <p:nvPr/>
        </p:nvSpPr>
        <p:spPr>
          <a:xfrm rot="10800000">
            <a:off x="8286931" y="1368117"/>
            <a:ext cx="734096" cy="940157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4CAC6E-CCEC-4BF6-9981-A3B9BE8C64C9}"/>
              </a:ext>
            </a:extLst>
          </p:cNvPr>
          <p:cNvCxnSpPr>
            <a:cxnSpLocks/>
          </p:cNvCxnSpPr>
          <p:nvPr/>
        </p:nvCxnSpPr>
        <p:spPr>
          <a:xfrm flipH="1" flipV="1">
            <a:off x="3879982" y="1712892"/>
            <a:ext cx="4586371" cy="748761"/>
          </a:xfrm>
          <a:prstGeom prst="straightConnector1">
            <a:avLst/>
          </a:prstGeom>
          <a:ln w="76200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loud 9">
            <a:extLst>
              <a:ext uri="{FF2B5EF4-FFF2-40B4-BE49-F238E27FC236}">
                <a16:creationId xmlns:a16="http://schemas.microsoft.com/office/drawing/2014/main" id="{2CC122B4-A11D-462D-8EA0-FFE63091CBF2}"/>
              </a:ext>
            </a:extLst>
          </p:cNvPr>
          <p:cNvSpPr/>
          <p:nvPr/>
        </p:nvSpPr>
        <p:spPr>
          <a:xfrm>
            <a:off x="4603027" y="1405745"/>
            <a:ext cx="3139679" cy="136305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Internet</a:t>
            </a:r>
          </a:p>
        </p:txBody>
      </p:sp>
      <p:pic>
        <p:nvPicPr>
          <p:cNvPr id="2062" name="Picture 14" descr="Related image">
            <a:extLst>
              <a:ext uri="{FF2B5EF4-FFF2-40B4-BE49-F238E27FC236}">
                <a16:creationId xmlns:a16="http://schemas.microsoft.com/office/drawing/2014/main" id="{5001AAC3-83CD-4A94-8ED4-2323AA8E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22" y="4794958"/>
            <a:ext cx="877290" cy="8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Related image">
            <a:extLst>
              <a:ext uri="{FF2B5EF4-FFF2-40B4-BE49-F238E27FC236}">
                <a16:creationId xmlns:a16="http://schemas.microsoft.com/office/drawing/2014/main" id="{E43B08DD-6AE0-43C2-8DA9-B54EA0885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768" y="4794958"/>
            <a:ext cx="877290" cy="8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Related image">
            <a:extLst>
              <a:ext uri="{FF2B5EF4-FFF2-40B4-BE49-F238E27FC236}">
                <a16:creationId xmlns:a16="http://schemas.microsoft.com/office/drawing/2014/main" id="{47B9BE05-F8D5-43D6-8340-4C87FBAED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414" y="4794958"/>
            <a:ext cx="877290" cy="8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95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8" grpId="1" animBg="1"/>
      <p:bldP spid="9" grpId="0" animBg="1"/>
      <p:bldP spid="1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0F3C-F75B-41E5-B7C4-30749CDD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" y="223349"/>
            <a:ext cx="10561320" cy="665232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Internet of Things can solve many problems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921D1-D4B5-421E-AC1C-1C6CFB608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36" y="1077136"/>
            <a:ext cx="11114527" cy="5148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000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In a developing country like Bangladesh, there are many domains with opportunities to implement IoT applications and change lives of millions</a:t>
            </a:r>
          </a:p>
          <a:p>
            <a:r>
              <a:rPr lang="en-US" sz="30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Agriculture</a:t>
            </a:r>
          </a:p>
          <a:p>
            <a:r>
              <a:rPr lang="en-US" sz="30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Industry, and small and medium enterprises</a:t>
            </a:r>
          </a:p>
          <a:p>
            <a:r>
              <a:rPr lang="en-US" sz="30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Homes and office life styles</a:t>
            </a:r>
          </a:p>
          <a:p>
            <a:r>
              <a:rPr lang="en-US" sz="30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Entertainment</a:t>
            </a:r>
          </a:p>
          <a:p>
            <a:pPr marL="0" indent="0">
              <a:buNone/>
            </a:pPr>
            <a:r>
              <a:rPr lang="en-US" sz="3000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We targeted to solve a problem within </a:t>
            </a:r>
            <a:r>
              <a:rPr lang="en-US" sz="3000" b="1" cap="none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PISCICULTURE</a:t>
            </a:r>
          </a:p>
        </p:txBody>
      </p:sp>
    </p:spTree>
    <p:extLst>
      <p:ext uri="{BB962C8B-B14F-4D97-AF65-F5344CB8AC3E}">
        <p14:creationId xmlns:p14="http://schemas.microsoft.com/office/powerpoint/2010/main" val="97111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5C60F3C-F75B-41E5-B7C4-30749CDD6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74" y="290584"/>
            <a:ext cx="11617452" cy="665232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Identified problems of the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921D1-D4B5-421E-AC1C-1C6CFB608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136" y="1207483"/>
            <a:ext cx="7602435" cy="50132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Problems within current pisciculture conditions</a:t>
            </a:r>
          </a:p>
          <a:p>
            <a:pPr marL="0" indent="0">
              <a:buNone/>
            </a:pPr>
            <a:endParaRPr lang="en-US" sz="500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Sudden temperature fall affects the fishes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pH becomes low because of the excretion of fishes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Water gets damaged because of iron and H</a:t>
            </a:r>
            <a:r>
              <a:rPr lang="en-US" sz="2400" b="1" cap="none" baseline="-25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S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Shortage of oxygen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CO</a:t>
            </a:r>
            <a:r>
              <a:rPr lang="en-US" sz="2400" b="1" cap="none" baseline="-25000" dirty="0">
                <a:latin typeface="Leelawadee" panose="020B0502040204020203" pitchFamily="34" charset="-34"/>
                <a:cs typeface="Leelawadee" panose="020B0502040204020203" pitchFamily="34" charset="-34"/>
              </a:rPr>
              <a:t>2</a:t>
            </a:r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 increases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Timely feeding in case of pisciculture is not ensured</a:t>
            </a:r>
          </a:p>
        </p:txBody>
      </p:sp>
      <p:pic>
        <p:nvPicPr>
          <p:cNvPr id="2050" name="Picture 2" descr="Image result for sad fish transparent">
            <a:extLst>
              <a:ext uri="{FF2B5EF4-FFF2-40B4-BE49-F238E27FC236}">
                <a16:creationId xmlns:a16="http://schemas.microsoft.com/office/drawing/2014/main" id="{DB0E912C-A554-491B-95C7-92ABC9BA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2938855"/>
            <a:ext cx="4296229" cy="321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C462975-5DCC-4529-8B89-5FEBB0149B0D}"/>
              </a:ext>
            </a:extLst>
          </p:cNvPr>
          <p:cNvSpPr/>
          <p:nvPr/>
        </p:nvSpPr>
        <p:spPr>
          <a:xfrm>
            <a:off x="8200571" y="1327834"/>
            <a:ext cx="2960915" cy="1611021"/>
          </a:xfrm>
          <a:prstGeom prst="wedgeEllipseCallout">
            <a:avLst>
              <a:gd name="adj1" fmla="val -28662"/>
              <a:gd name="adj2" fmla="val 78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Help me!</a:t>
            </a:r>
          </a:p>
        </p:txBody>
      </p:sp>
    </p:spTree>
    <p:extLst>
      <p:ext uri="{BB962C8B-B14F-4D97-AF65-F5344CB8AC3E}">
        <p14:creationId xmlns:p14="http://schemas.microsoft.com/office/powerpoint/2010/main" val="392860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F921D1-D4B5-421E-AC1C-1C6CFB608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674" y="1142419"/>
            <a:ext cx="6749156" cy="50132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The objective of this project is to solve these problems with the help of IoT technology:</a:t>
            </a:r>
          </a:p>
          <a:p>
            <a:pPr marL="0" indent="0">
              <a:buNone/>
            </a:pPr>
            <a:endParaRPr lang="en-US" sz="2400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Assistance system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Fully automated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IoT based device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Real time data monitoring capability</a:t>
            </a:r>
          </a:p>
          <a:p>
            <a:r>
              <a:rPr lang="en-US" sz="2400" b="1" cap="none" dirty="0">
                <a:latin typeface="Leelawadee" panose="020B0502040204020203" pitchFamily="34" charset="-34"/>
                <a:cs typeface="Leelawadee" panose="020B0502040204020203" pitchFamily="34" charset="-34"/>
              </a:rPr>
              <a:t>Android platform supported</a:t>
            </a:r>
          </a:p>
          <a:p>
            <a:endParaRPr lang="en-US" sz="2400" b="1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  <a:p>
            <a:endParaRPr lang="en-US" sz="2400" b="1" cap="none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BC462975-5DCC-4529-8B89-5FEBB0149B0D}"/>
              </a:ext>
            </a:extLst>
          </p:cNvPr>
          <p:cNvSpPr/>
          <p:nvPr/>
        </p:nvSpPr>
        <p:spPr>
          <a:xfrm>
            <a:off x="8200571" y="1327834"/>
            <a:ext cx="2960915" cy="1611021"/>
          </a:xfrm>
          <a:prstGeom prst="wedgeEllipseCallout">
            <a:avLst>
              <a:gd name="adj1" fmla="val -28662"/>
              <a:gd name="adj2" fmla="val 784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6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Awesome!</a:t>
            </a:r>
          </a:p>
        </p:txBody>
      </p:sp>
      <p:pic>
        <p:nvPicPr>
          <p:cNvPr id="8" name="Picture 2" descr="Image result for happy fish transparent">
            <a:extLst>
              <a:ext uri="{FF2B5EF4-FFF2-40B4-BE49-F238E27FC236}">
                <a16:creationId xmlns:a16="http://schemas.microsoft.com/office/drawing/2014/main" id="{24328A90-F999-4920-A9B8-7608172E0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382" y="2938855"/>
            <a:ext cx="4296229" cy="321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37CE6A-F293-4190-9B02-F10BEDAFCD95}"/>
              </a:ext>
            </a:extLst>
          </p:cNvPr>
          <p:cNvSpPr txBox="1">
            <a:spLocks/>
          </p:cNvSpPr>
          <p:nvPr/>
        </p:nvSpPr>
        <p:spPr>
          <a:xfrm>
            <a:off x="439674" y="248695"/>
            <a:ext cx="11617452" cy="66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Solving the problems through IoT</a:t>
            </a:r>
          </a:p>
        </p:txBody>
      </p:sp>
    </p:spTree>
    <p:extLst>
      <p:ext uri="{BB962C8B-B14F-4D97-AF65-F5344CB8AC3E}">
        <p14:creationId xmlns:p14="http://schemas.microsoft.com/office/powerpoint/2010/main" val="362292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C9855B-A7F9-4CED-8740-6FD56CA5FD31}"/>
              </a:ext>
            </a:extLst>
          </p:cNvPr>
          <p:cNvSpPr txBox="1">
            <a:spLocks/>
          </p:cNvSpPr>
          <p:nvPr/>
        </p:nvSpPr>
        <p:spPr>
          <a:xfrm>
            <a:off x="439674" y="248695"/>
            <a:ext cx="11617452" cy="66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How did we do it?</a:t>
            </a:r>
          </a:p>
        </p:txBody>
      </p:sp>
      <p:pic>
        <p:nvPicPr>
          <p:cNvPr id="4098" name="Picture 2" descr="Image result for empty box transparent">
            <a:extLst>
              <a:ext uri="{FF2B5EF4-FFF2-40B4-BE49-F238E27FC236}">
                <a16:creationId xmlns:a16="http://schemas.microsoft.com/office/drawing/2014/main" id="{FBBBBB09-5847-4C0A-8EAF-CAA9AD04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49" y="367215"/>
            <a:ext cx="4077041" cy="407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365C1EF9-FF71-4008-8C11-6B41A5E8F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93" y="367215"/>
            <a:ext cx="4082379" cy="306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61892E-D5B5-41E6-BF52-E2FBB2B7AA77}"/>
              </a:ext>
            </a:extLst>
          </p:cNvPr>
          <p:cNvSpPr txBox="1"/>
          <p:nvPr/>
        </p:nvSpPr>
        <p:spPr>
          <a:xfrm>
            <a:off x="4682582" y="697778"/>
            <a:ext cx="15197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3601A7-4A59-4C92-8EEB-C5CC4AC05E90}"/>
              </a:ext>
            </a:extLst>
          </p:cNvPr>
          <p:cNvSpPr txBox="1"/>
          <p:nvPr/>
        </p:nvSpPr>
        <p:spPr>
          <a:xfrm rot="20104074">
            <a:off x="1154819" y="3732187"/>
            <a:ext cx="4466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0" b="1" dirty="0">
                <a:solidFill>
                  <a:srgbClr val="FFC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Voila!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4C869D-BED7-4F80-8BAD-FFA4FE740F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3" r="2849" b="13533"/>
          <a:stretch/>
        </p:blipFill>
        <p:spPr>
          <a:xfrm rot="16200000">
            <a:off x="6116479" y="3002079"/>
            <a:ext cx="2967339" cy="3821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C429BB-6622-48B6-8C12-0123A65B6F21}"/>
              </a:ext>
            </a:extLst>
          </p:cNvPr>
          <p:cNvSpPr/>
          <p:nvPr/>
        </p:nvSpPr>
        <p:spPr>
          <a:xfrm>
            <a:off x="9510737" y="3547520"/>
            <a:ext cx="272683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Automated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Pisciculture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Assistance</a:t>
            </a:r>
          </a:p>
          <a:p>
            <a:pPr algn="ctr"/>
            <a:r>
              <a:rPr lang="en-US" sz="36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System </a:t>
            </a:r>
            <a:endParaRPr lang="en-GB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8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4131E-9F1A-4084-9D5E-654478621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88910"/>
            <a:ext cx="10364451" cy="676935"/>
          </a:xfrm>
        </p:spPr>
        <p:txBody>
          <a:bodyPr/>
          <a:lstStyle/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SENSORS &amp; MODULES OF THE IOT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19F21B-3E39-4A00-9EB7-CCE7A293D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6" b="8603"/>
          <a:stretch/>
        </p:blipFill>
        <p:spPr>
          <a:xfrm>
            <a:off x="3082346" y="1298576"/>
            <a:ext cx="2615554" cy="1632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54861-7FA8-40D5-BBCA-57A70CF76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3"/>
          <a:stretch/>
        </p:blipFill>
        <p:spPr>
          <a:xfrm>
            <a:off x="471406" y="1298578"/>
            <a:ext cx="1921968" cy="1632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C62D19-26D2-435B-AC15-D69D27192A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47" b="19372"/>
          <a:stretch/>
        </p:blipFill>
        <p:spPr>
          <a:xfrm>
            <a:off x="6386872" y="1298577"/>
            <a:ext cx="2465921" cy="163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15D22-EBC8-496C-B033-BCA73EEB46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56" b="8256"/>
          <a:stretch/>
        </p:blipFill>
        <p:spPr>
          <a:xfrm>
            <a:off x="9541765" y="1298576"/>
            <a:ext cx="1958232" cy="1632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9FBC1-DC64-4FDF-BF4A-62E9287F3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0359" y="4615028"/>
            <a:ext cx="1958232" cy="17968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E6021D2-84B7-411F-A2EB-CA9FA61C2B28}"/>
              </a:ext>
            </a:extLst>
          </p:cNvPr>
          <p:cNvSpPr txBox="1"/>
          <p:nvPr/>
        </p:nvSpPr>
        <p:spPr>
          <a:xfrm>
            <a:off x="389027" y="3106417"/>
            <a:ext cx="202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Temperature Sensor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DS18B20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B1AB1-8BA9-4298-AEE2-84E04F8BEE86}"/>
              </a:ext>
            </a:extLst>
          </p:cNvPr>
          <p:cNvSpPr txBox="1"/>
          <p:nvPr/>
        </p:nvSpPr>
        <p:spPr>
          <a:xfrm>
            <a:off x="3376575" y="3106417"/>
            <a:ext cx="202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Wi-fi module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Node MCU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67BF23-FE9C-4E00-A379-F839E0486091}"/>
              </a:ext>
            </a:extLst>
          </p:cNvPr>
          <p:cNvSpPr txBox="1"/>
          <p:nvPr/>
        </p:nvSpPr>
        <p:spPr>
          <a:xfrm>
            <a:off x="6616755" y="3106416"/>
            <a:ext cx="202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pH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Sensor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F8F494-1558-4416-A475-268F565D17E3}"/>
              </a:ext>
            </a:extLst>
          </p:cNvPr>
          <p:cNvSpPr txBox="1"/>
          <p:nvPr/>
        </p:nvSpPr>
        <p:spPr>
          <a:xfrm>
            <a:off x="9507333" y="3106416"/>
            <a:ext cx="202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Turbidity Sensor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A56524F-E478-42E8-89E8-0CBABEFC89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55"/>
          <a:stretch/>
        </p:blipFill>
        <p:spPr>
          <a:xfrm>
            <a:off x="6156723" y="4634844"/>
            <a:ext cx="2947160" cy="18491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F5A56E6-C1EB-4ADB-BE4B-1D4962C4CFCB}"/>
              </a:ext>
            </a:extLst>
          </p:cNvPr>
          <p:cNvSpPr txBox="1"/>
          <p:nvPr/>
        </p:nvSpPr>
        <p:spPr>
          <a:xfrm>
            <a:off x="9103883" y="4959258"/>
            <a:ext cx="202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Automated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Water</a:t>
            </a:r>
          </a:p>
          <a:p>
            <a:pPr algn="ctr"/>
            <a:r>
              <a:rPr lang="en-GB" sz="2400" b="1" dirty="0">
                <a:latin typeface="Leelawadee" panose="020B0502040204020203" pitchFamily="34" charset="-34"/>
                <a:cs typeface="Leelawadee" panose="020B0502040204020203" pitchFamily="34" charset="-34"/>
              </a:rPr>
              <a:t>Pump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D2DD13-58E2-482A-86D2-D156D4C69181}"/>
              </a:ext>
            </a:extLst>
          </p:cNvPr>
          <p:cNvSpPr txBox="1"/>
          <p:nvPr/>
        </p:nvSpPr>
        <p:spPr>
          <a:xfrm>
            <a:off x="3498591" y="4959257"/>
            <a:ext cx="202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latin typeface="Leelawadee" panose="020B0502040204020203" pitchFamily="34" charset="-34"/>
                <a:cs typeface="Leelawadee" panose="020B0502040204020203" pitchFamily="34" charset="-34"/>
              </a:rPr>
              <a:t>4-channel relay</a:t>
            </a:r>
            <a:endParaRPr lang="en-GB" sz="2400" b="1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9372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6FCD041-2364-47A9-B639-56343EF1793E}"/>
              </a:ext>
            </a:extLst>
          </p:cNvPr>
          <p:cNvSpPr txBox="1">
            <a:spLocks/>
          </p:cNvSpPr>
          <p:nvPr/>
        </p:nvSpPr>
        <p:spPr>
          <a:xfrm>
            <a:off x="913775" y="446129"/>
            <a:ext cx="10364451" cy="67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cap="none" dirty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ANDROID APPLICATIONS USED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610EA-577A-4E5E-B2B8-E084555021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8297"/>
          <a:stretch/>
        </p:blipFill>
        <p:spPr>
          <a:xfrm>
            <a:off x="2434184" y="1123064"/>
            <a:ext cx="3347319" cy="511968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C0F4A-FCED-4F2C-ABB2-F58EC5B1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6410498" y="1117079"/>
            <a:ext cx="3106989" cy="51256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084B6-C177-4E4D-86F0-6816A62F6C16}"/>
              </a:ext>
            </a:extLst>
          </p:cNvPr>
          <p:cNvSpPr txBox="1"/>
          <p:nvPr/>
        </p:nvSpPr>
        <p:spPr>
          <a:xfrm>
            <a:off x="2749122" y="6242751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First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B7F2A-AE51-4F8D-983B-658CFC961939}"/>
              </a:ext>
            </a:extLst>
          </p:cNvPr>
          <p:cNvSpPr txBox="1"/>
          <p:nvPr/>
        </p:nvSpPr>
        <p:spPr>
          <a:xfrm>
            <a:off x="6725436" y="6242750"/>
            <a:ext cx="27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C0000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Second page</a:t>
            </a:r>
          </a:p>
        </p:txBody>
      </p:sp>
    </p:spTree>
    <p:extLst>
      <p:ext uri="{BB962C8B-B14F-4D97-AF65-F5344CB8AC3E}">
        <p14:creationId xmlns:p14="http://schemas.microsoft.com/office/powerpoint/2010/main" val="299646858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2709</TotalTime>
  <Words>510</Words>
  <Application>Microsoft Office PowerPoint</Application>
  <PresentationFormat>Widescreen</PresentationFormat>
  <Paragraphs>176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Leelawadee</vt:lpstr>
      <vt:lpstr>Tw Cen MT</vt:lpstr>
      <vt:lpstr>Droplet</vt:lpstr>
      <vt:lpstr>Cost Efficient Automated Pisciculture Assistance System Using Internet of Things (IoT)</vt:lpstr>
      <vt:lpstr>Project Team</vt:lpstr>
      <vt:lpstr>All thanks to the organizers!</vt:lpstr>
      <vt:lpstr>Internet of Things can solve many problems </vt:lpstr>
      <vt:lpstr>Identified problems of the project</vt:lpstr>
      <vt:lpstr>PowerPoint Presentation</vt:lpstr>
      <vt:lpstr>PowerPoint Presentation</vt:lpstr>
      <vt:lpstr>SENSORS &amp; MODULES OF THE IOT DEVICE</vt:lpstr>
      <vt:lpstr>PowerPoint Presentation</vt:lpstr>
      <vt:lpstr>IoT ARCHITECTURE OF THE SYSTEM</vt:lpstr>
      <vt:lpstr>MAIN CIRCUIT OF THE IOT DEVICE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Based pisciculture automation</dc:title>
  <dc:creator>S M Mujibul Karim</dc:creator>
  <cp:lastModifiedBy>Shahriar Dhrubo</cp:lastModifiedBy>
  <cp:revision>95</cp:revision>
  <dcterms:created xsi:type="dcterms:W3CDTF">2018-12-18T18:44:16Z</dcterms:created>
  <dcterms:modified xsi:type="dcterms:W3CDTF">2019-05-15T06:56:31Z</dcterms:modified>
</cp:coreProperties>
</file>